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9" r:id="rId3"/>
    <p:sldId id="274" r:id="rId4"/>
    <p:sldId id="270" r:id="rId5"/>
    <p:sldId id="265" r:id="rId6"/>
    <p:sldId id="273" r:id="rId7"/>
    <p:sldId id="271" r:id="rId8"/>
    <p:sldId id="272" r:id="rId9"/>
    <p:sldId id="275" r:id="rId10"/>
    <p:sldId id="276" r:id="rId11"/>
    <p:sldId id="277" r:id="rId12"/>
    <p:sldId id="281" r:id="rId13"/>
    <p:sldId id="282" r:id="rId14"/>
    <p:sldId id="278" r:id="rId15"/>
    <p:sldId id="283" r:id="rId16"/>
    <p:sldId id="26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 &amp; 目录" id="{4D453780-E8E2-7D4D-84F0-5D3BE286BA18}">
          <p14:sldIdLst>
            <p14:sldId id="256"/>
            <p14:sldId id="269"/>
            <p14:sldId id="274"/>
            <p14:sldId id="270"/>
            <p14:sldId id="265"/>
            <p14:sldId id="273"/>
            <p14:sldId id="271"/>
            <p14:sldId id="272"/>
            <p14:sldId id="275"/>
            <p14:sldId id="276"/>
            <p14:sldId id="277"/>
            <p14:sldId id="281"/>
            <p14:sldId id="282"/>
            <p14:sldId id="278"/>
            <p14:sldId id="28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23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2C4"/>
    <a:srgbClr val="2F5598"/>
    <a:srgbClr val="3F70C4"/>
    <a:srgbClr val="005BAC"/>
    <a:srgbClr val="9B0100"/>
    <a:srgbClr val="2E5697"/>
    <a:srgbClr val="33599E"/>
    <a:srgbClr val="4A8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8"/>
    <p:restoredTop sz="96291"/>
  </p:normalViewPr>
  <p:slideViewPr>
    <p:cSldViewPr snapToGrid="0" snapToObjects="1" showGuides="1">
      <p:cViewPr varScale="1">
        <p:scale>
          <a:sx n="90" d="100"/>
          <a:sy n="90" d="100"/>
        </p:scale>
        <p:origin x="322" y="38"/>
      </p:cViewPr>
      <p:guideLst>
        <p:guide orient="horz" pos="4201"/>
        <p:guide pos="23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8" d="100"/>
          <a:sy n="68" d="100"/>
        </p:scale>
        <p:origin x="2873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A5F8680-5499-B148-8141-06DB3C3275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A48384-8FE5-F74D-996E-7155E60315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7D127-6B23-E942-BAE3-A65FC2C8C6A1}" type="datetimeFigureOut">
              <a:rPr kumimoji="1" lang="zh-CN" altLang="en-US" smtClean="0"/>
              <a:t>2025/12/30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D8AF5F-7B86-F948-807B-DE0C57DF75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AD90D6-E94F-E447-87A6-B1811E60EE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9CF2-227E-B542-BE26-46F319FF9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5028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82DF-22C4-194F-B7E3-8BC41D6D1654}" type="datetimeFigureOut">
              <a:rPr kumimoji="1" lang="zh-CN" altLang="en-US" smtClean="0"/>
              <a:t>2025/12/30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F8ED2-7FB2-614D-A05D-9AE01AE88D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251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开头/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332E3CC-32F4-A24C-83AA-D1E203256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13773"/>
          <a:stretch/>
        </p:blipFill>
        <p:spPr>
          <a:xfrm>
            <a:off x="-1" y="0"/>
            <a:ext cx="12232294" cy="68579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4EFDB1-CB13-0249-9BF1-EC5804990E18}"/>
              </a:ext>
            </a:extLst>
          </p:cNvPr>
          <p:cNvSpPr/>
          <p:nvPr userDrawn="1"/>
        </p:nvSpPr>
        <p:spPr>
          <a:xfrm>
            <a:off x="-2" y="150608"/>
            <a:ext cx="12192000" cy="685799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BE98A5-8209-9644-856F-84F1B8AC80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51876" r="93" b="1611"/>
          <a:stretch>
            <a:fillRect/>
          </a:stretch>
        </p:blipFill>
        <p:spPr>
          <a:xfrm>
            <a:off x="0" y="0"/>
            <a:ext cx="12203591" cy="3835021"/>
          </a:xfrm>
          <a:custGeom>
            <a:avLst/>
            <a:gdLst>
              <a:gd name="connsiteX0" fmla="*/ 0 w 9118972"/>
              <a:gd name="connsiteY0" fmla="*/ 0 h 2865669"/>
              <a:gd name="connsiteX1" fmla="*/ 9118972 w 9118972"/>
              <a:gd name="connsiteY1" fmla="*/ 0 h 2865669"/>
              <a:gd name="connsiteX2" fmla="*/ 9118972 w 9118972"/>
              <a:gd name="connsiteY2" fmla="*/ 2117132 h 2865669"/>
              <a:gd name="connsiteX3" fmla="*/ 8915577 w 9118972"/>
              <a:gd name="connsiteY3" fmla="*/ 2194393 h 2865669"/>
              <a:gd name="connsiteX4" fmla="*/ 4554819 w 9118972"/>
              <a:gd name="connsiteY4" fmla="*/ 2865669 h 2865669"/>
              <a:gd name="connsiteX5" fmla="*/ 194061 w 9118972"/>
              <a:gd name="connsiteY5" fmla="*/ 2194393 h 2865669"/>
              <a:gd name="connsiteX6" fmla="*/ 0 w 9118972"/>
              <a:gd name="connsiteY6" fmla="*/ 2120678 h 2865669"/>
              <a:gd name="connsiteX7" fmla="*/ 0 w 9118972"/>
              <a:gd name="connsiteY7" fmla="*/ 0 h 2865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8972" h="2865669">
                <a:moveTo>
                  <a:pt x="0" y="0"/>
                </a:moveTo>
                <a:lnTo>
                  <a:pt x="9118972" y="0"/>
                </a:lnTo>
                <a:lnTo>
                  <a:pt x="9118972" y="2117132"/>
                </a:lnTo>
                <a:lnTo>
                  <a:pt x="8915577" y="2194393"/>
                </a:lnTo>
                <a:cubicBezTo>
                  <a:pt x="7763822" y="2611469"/>
                  <a:pt x="6233829" y="2865669"/>
                  <a:pt x="4554819" y="2865669"/>
                </a:cubicBezTo>
                <a:cubicBezTo>
                  <a:pt x="2875810" y="2865669"/>
                  <a:pt x="1345816" y="2611469"/>
                  <a:pt x="194061" y="2194393"/>
                </a:cubicBezTo>
                <a:lnTo>
                  <a:pt x="0" y="212067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1630" b="-101630"/>
            </a:stretch>
          </a:blipFill>
          <a:ln>
            <a:noFill/>
          </a:ln>
        </p:spPr>
      </p:pic>
      <p:sp>
        <p:nvSpPr>
          <p:cNvPr id="9" name="任意多边形: 形状 7">
            <a:extLst>
              <a:ext uri="{FF2B5EF4-FFF2-40B4-BE49-F238E27FC236}">
                <a16:creationId xmlns:a16="http://schemas.microsoft.com/office/drawing/2014/main" id="{06E80700-3BA8-E342-BA12-E175F06BC372}"/>
              </a:ext>
            </a:extLst>
          </p:cNvPr>
          <p:cNvSpPr/>
          <p:nvPr userDrawn="1"/>
        </p:nvSpPr>
        <p:spPr>
          <a:xfrm>
            <a:off x="0" y="0"/>
            <a:ext cx="12203590" cy="383502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Picture 56">
            <a:extLst>
              <a:ext uri="{FF2B5EF4-FFF2-40B4-BE49-F238E27FC236}">
                <a16:creationId xmlns:a16="http://schemas.microsoft.com/office/drawing/2014/main" id="{83DB3882-4E95-E347-B6C3-D87DC220B4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</a:blip>
          <a:srcRect b="27571"/>
          <a:stretch/>
        </p:blipFill>
        <p:spPr>
          <a:xfrm>
            <a:off x="3788266" y="1612061"/>
            <a:ext cx="4615467" cy="1392396"/>
          </a:xfrm>
          <a:prstGeom prst="rect">
            <a:avLst/>
          </a:prstGeom>
        </p:spPr>
      </p:pic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2AA07C0-1337-5648-8EE2-88220771EF7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39750" y="4460684"/>
            <a:ext cx="9552791" cy="5905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sz="3600" b="1" i="0" kern="1200" spc="140" baseline="0" dirty="0" smtClean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仿黑神话悟空的</a:t>
            </a:r>
            <a:r>
              <a:rPr kumimoji="1" lang="en-US" altLang="zh-CN" dirty="0"/>
              <a:t>3D</a:t>
            </a:r>
            <a:r>
              <a:rPr kumimoji="1" lang="zh-CN" altLang="en-US" dirty="0"/>
              <a:t>动作游戏</a:t>
            </a:r>
          </a:p>
        </p:txBody>
      </p:sp>
      <p:sp>
        <p:nvSpPr>
          <p:cNvPr id="17" name="内容占位符 15">
            <a:extLst>
              <a:ext uri="{FF2B5EF4-FFF2-40B4-BE49-F238E27FC236}">
                <a16:creationId xmlns:a16="http://schemas.microsoft.com/office/drawing/2014/main" id="{2242CEB9-DF5D-B945-A3D7-4B01541F0C7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4123" y="5190094"/>
            <a:ext cx="10483750" cy="312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en" altLang="zh-CN" sz="1800" b="1" kern="1200" dirty="0">
                <a:solidFill>
                  <a:srgbClr val="3F70C4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" altLang="zh-CN" dirty="0"/>
              <a:t>Speaker </a:t>
            </a:r>
          </a:p>
        </p:txBody>
      </p:sp>
    </p:spTree>
    <p:extLst>
      <p:ext uri="{BB962C8B-B14F-4D97-AF65-F5344CB8AC3E}">
        <p14:creationId xmlns:p14="http://schemas.microsoft.com/office/powerpoint/2010/main" val="21858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4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0572083-5C50-0840-BB2A-5F160C05CA92}"/>
              </a:ext>
            </a:extLst>
          </p:cNvPr>
          <p:cNvSpPr/>
          <p:nvPr userDrawn="1"/>
        </p:nvSpPr>
        <p:spPr>
          <a:xfrm>
            <a:off x="-1" y="1"/>
            <a:ext cx="12192000" cy="685799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8" name="任意多边形: 形状 59">
            <a:extLst>
              <a:ext uri="{FF2B5EF4-FFF2-40B4-BE49-F238E27FC236}">
                <a16:creationId xmlns:a16="http://schemas.microsoft.com/office/drawing/2014/main" id="{AE33064E-D38A-8E43-9D2A-A432743C8B22}"/>
              </a:ext>
            </a:extLst>
          </p:cNvPr>
          <p:cNvSpPr/>
          <p:nvPr userDrawn="1"/>
        </p:nvSpPr>
        <p:spPr>
          <a:xfrm flipH="1">
            <a:off x="0" y="-6692"/>
            <a:ext cx="12218637" cy="94453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Picture 56">
            <a:extLst>
              <a:ext uri="{FF2B5EF4-FFF2-40B4-BE49-F238E27FC236}">
                <a16:creationId xmlns:a16="http://schemas.microsoft.com/office/drawing/2014/main" id="{FBB75214-D3EF-DF4B-9613-FE76C7C3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</a:blip>
          <a:srcRect b="27571"/>
          <a:stretch/>
        </p:blipFill>
        <p:spPr>
          <a:xfrm>
            <a:off x="9779933" y="101739"/>
            <a:ext cx="2412066" cy="7276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7B30484-2C82-014C-AD79-32A9DAE9A697}"/>
              </a:ext>
            </a:extLst>
          </p:cNvPr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90B81D-9DEA-AE48-AF64-AE13C86EFE72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仿黑神话悟空的</a:t>
            </a:r>
            <a:r>
              <a:rPr lang="en-US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3D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动作游戏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5A46B2-547F-3A40-A908-DD0060BD1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alphaModFix amt="70000"/>
          </a:blip>
          <a:srcRect l="14490" t="16343" r="14599" b="10660"/>
          <a:stretch/>
        </p:blipFill>
        <p:spPr>
          <a:xfrm>
            <a:off x="11604432" y="6383584"/>
            <a:ext cx="512911" cy="52799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7916491-97F2-2642-A0F9-BD95C9F6D279}"/>
              </a:ext>
            </a:extLst>
          </p:cNvPr>
          <p:cNvSpPr/>
          <p:nvPr userDrawn="1"/>
        </p:nvSpPr>
        <p:spPr>
          <a:xfrm>
            <a:off x="8683772" y="6519075"/>
            <a:ext cx="304806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2025</a:t>
            </a: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秋 程序设计范式 期末项目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7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16F2E630-559B-694E-96E6-CB7B0E5C5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"/>
          </a:blip>
          <a:srcRect t="13773"/>
          <a:stretch/>
        </p:blipFill>
        <p:spPr>
          <a:xfrm>
            <a:off x="-1" y="-6693"/>
            <a:ext cx="12192001" cy="6823516"/>
          </a:xfrm>
          <a:prstGeom prst="rect">
            <a:avLst/>
          </a:prstGeom>
        </p:spPr>
      </p:pic>
      <p:sp>
        <p:nvSpPr>
          <p:cNvPr id="20" name="任意多边形: 形状 59">
            <a:extLst>
              <a:ext uri="{FF2B5EF4-FFF2-40B4-BE49-F238E27FC236}">
                <a16:creationId xmlns:a16="http://schemas.microsoft.com/office/drawing/2014/main" id="{408C404B-9832-154F-B3C4-DA10616189EB}"/>
              </a:ext>
            </a:extLst>
          </p:cNvPr>
          <p:cNvSpPr/>
          <p:nvPr userDrawn="1"/>
        </p:nvSpPr>
        <p:spPr>
          <a:xfrm flipH="1">
            <a:off x="0" y="-6692"/>
            <a:ext cx="12218637" cy="94453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1" name="Picture 56">
            <a:extLst>
              <a:ext uri="{FF2B5EF4-FFF2-40B4-BE49-F238E27FC236}">
                <a16:creationId xmlns:a16="http://schemas.microsoft.com/office/drawing/2014/main" id="{A802780F-83E2-EF43-A2CC-DB32AD4D93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</a:blip>
          <a:srcRect b="27571"/>
          <a:stretch/>
        </p:blipFill>
        <p:spPr>
          <a:xfrm>
            <a:off x="9779933" y="101739"/>
            <a:ext cx="2412066" cy="727673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1743B0C-786F-804D-A5E9-8E629BC0056F}"/>
              </a:ext>
            </a:extLst>
          </p:cNvPr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7749036-74A0-F74E-8724-A6527E6740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alphaModFix amt="70000"/>
          </a:blip>
          <a:srcRect l="14490" t="16343" r="14599" b="10660"/>
          <a:stretch/>
        </p:blipFill>
        <p:spPr>
          <a:xfrm>
            <a:off x="11604432" y="6383584"/>
            <a:ext cx="512911" cy="527997"/>
          </a:xfrm>
          <a:prstGeom prst="rect">
            <a:avLst/>
          </a:prstGeom>
        </p:spPr>
      </p:pic>
      <p:cxnSp>
        <p:nvCxnSpPr>
          <p:cNvPr id="28" name="直接连接符 60">
            <a:extLst>
              <a:ext uri="{FF2B5EF4-FFF2-40B4-BE49-F238E27FC236}">
                <a16:creationId xmlns:a16="http://schemas.microsoft.com/office/drawing/2014/main" id="{85BDA709-B6C4-5747-978C-4BA4CB5A8E78}"/>
              </a:ext>
            </a:extLst>
          </p:cNvPr>
          <p:cNvCxnSpPr>
            <a:cxnSpLocks/>
          </p:cNvCxnSpPr>
          <p:nvPr userDrawn="1"/>
        </p:nvCxnSpPr>
        <p:spPr>
          <a:xfrm>
            <a:off x="4920183" y="1862466"/>
            <a:ext cx="0" cy="305377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15">
            <a:extLst>
              <a:ext uri="{FF2B5EF4-FFF2-40B4-BE49-F238E27FC236}">
                <a16:creationId xmlns:a16="http://schemas.microsoft.com/office/drawing/2014/main" id="{574EB41B-6AAC-0347-B8C0-FE73AFE5CE4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47764" y="2125856"/>
            <a:ext cx="4668814" cy="7991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zh-CN" altLang="en-US" sz="5400" b="1" i="0" kern="1200" spc="140" baseline="0" dirty="0" smtClean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小标题小标题</a:t>
            </a:r>
          </a:p>
        </p:txBody>
      </p:sp>
      <p:sp>
        <p:nvSpPr>
          <p:cNvPr id="35" name="内容占位符 15">
            <a:extLst>
              <a:ext uri="{FF2B5EF4-FFF2-40B4-BE49-F238E27FC236}">
                <a16:creationId xmlns:a16="http://schemas.microsoft.com/office/drawing/2014/main" id="{CEB91FC9-3067-C14E-AF10-2E53FA04CB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47763" y="3438083"/>
            <a:ext cx="4937651" cy="1905776"/>
          </a:xfrm>
          <a:prstGeom prst="rect">
            <a:avLst/>
          </a:prstGeom>
        </p:spPr>
        <p:txBody>
          <a:bodyPr>
            <a:noAutofit/>
          </a:bodyPr>
          <a:lstStyle>
            <a:lvl1pPr marL="404813" indent="-404813" algn="l">
              <a:buFont typeface="Wingdings" pitchFamily="2" charset="2"/>
              <a:buChar char="ü"/>
              <a:tabLst/>
              <a:defRPr lang="zh-CN" altLang="en-US" sz="2800" b="1" i="0" kern="1200" spc="140" baseline="0" dirty="0" smtClean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第一个小小标题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第二个小小标题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第三个小小标题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CBA55F-0374-6A49-A8E1-2E53C644ABB3}"/>
              </a:ext>
            </a:extLst>
          </p:cNvPr>
          <p:cNvSpPr/>
          <p:nvPr userDrawn="1"/>
        </p:nvSpPr>
        <p:spPr>
          <a:xfrm>
            <a:off x="5647763" y="3123889"/>
            <a:ext cx="2517290" cy="11534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A7A1EB-BD50-8C07-529C-F4E839E4B2A4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仿黑神话悟空的</a:t>
            </a:r>
            <a:r>
              <a:rPr lang="en-US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3D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动作游戏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2483FB-8066-721E-B17E-24CBCE427F98}"/>
              </a:ext>
            </a:extLst>
          </p:cNvPr>
          <p:cNvSpPr/>
          <p:nvPr userDrawn="1"/>
        </p:nvSpPr>
        <p:spPr>
          <a:xfrm>
            <a:off x="8683772" y="6519075"/>
            <a:ext cx="304806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2025</a:t>
            </a: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秋 程序设计范式 期末项目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6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背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43FFC02-37A3-3F44-A14F-2E78EB34872F}"/>
              </a:ext>
            </a:extLst>
          </p:cNvPr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B7E63C-3119-2C4D-A87C-713BA4CDA8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35612360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研究背景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团队分工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项目优势与加分项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项目架构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179E0B-B124-1B46-AF59-6C2715E4DFF6}"/>
              </a:ext>
            </a:extLst>
          </p:cNvPr>
          <p:cNvGrpSpPr/>
          <p:nvPr userDrawn="1"/>
        </p:nvGrpSpPr>
        <p:grpSpPr>
          <a:xfrm>
            <a:off x="-22073" y="1353705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A9424E-59BC-EF44-94AA-84F4BD8EADD2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</a:p>
          </p:txBody>
        </p:sp>
        <p:sp>
          <p:nvSpPr>
            <p:cNvPr id="19" name="等腰三角形 11">
              <a:extLst>
                <a:ext uri="{FF2B5EF4-FFF2-40B4-BE49-F238E27FC236}">
                  <a16:creationId xmlns:a16="http://schemas.microsoft.com/office/drawing/2014/main" id="{BBB0834B-7696-B84C-BFEC-76CB9565E20F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BE8BB9F1-9278-4E44-8417-B41BE5F24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2362" y="151120"/>
            <a:ext cx="1054249" cy="105818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14011A3-C3DD-B24B-B981-239259FB5026}"/>
              </a:ext>
            </a:extLst>
          </p:cNvPr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97517BC-1782-664A-B3F9-8B60DFEFA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alphaModFix amt="70000"/>
          </a:blip>
          <a:srcRect l="14490" t="16343" r="14599" b="10660"/>
          <a:stretch/>
        </p:blipFill>
        <p:spPr>
          <a:xfrm>
            <a:off x="11604432" y="6383584"/>
            <a:ext cx="512911" cy="527997"/>
          </a:xfrm>
          <a:prstGeom prst="rect">
            <a:avLst/>
          </a:prstGeom>
        </p:spPr>
      </p:pic>
      <p:sp>
        <p:nvSpPr>
          <p:cNvPr id="25" name="等腰三角形 9">
            <a:extLst>
              <a:ext uri="{FF2B5EF4-FFF2-40B4-BE49-F238E27FC236}">
                <a16:creationId xmlns:a16="http://schemas.microsoft.com/office/drawing/2014/main" id="{E37E7650-2C36-C54E-B119-DF6D0AF034DD}"/>
              </a:ext>
            </a:extLst>
          </p:cNvPr>
          <p:cNvSpPr/>
          <p:nvPr userDrawn="1"/>
        </p:nvSpPr>
        <p:spPr>
          <a:xfrm rot="16200000">
            <a:off x="1813599" y="1729299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D6F0767-E89B-FC43-B0A4-6C29E2D7A2B7}"/>
              </a:ext>
            </a:extLst>
          </p:cNvPr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27" name="直接连接符 53">
              <a:extLst>
                <a:ext uri="{FF2B5EF4-FFF2-40B4-BE49-F238E27FC236}">
                  <a16:creationId xmlns:a16="http://schemas.microsoft.com/office/drawing/2014/main" id="{F9CBD7C0-0778-1245-A9FA-36C67BD274B3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739ED74-567A-184A-ADCB-A23B04B3CBB8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8DB97FC8-7710-F342-8C8D-5BBACD623E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4372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marL="0" lvl="0" algn="l" defTabSz="609585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同济大学软件学院</a:t>
            </a:r>
          </a:p>
        </p:txBody>
      </p:sp>
      <p:sp>
        <p:nvSpPr>
          <p:cNvPr id="30" name="五边形 29">
            <a:extLst>
              <a:ext uri="{FF2B5EF4-FFF2-40B4-BE49-F238E27FC236}">
                <a16:creationId xmlns:a16="http://schemas.microsoft.com/office/drawing/2014/main" id="{A3F4FFF0-052A-9641-B293-1A8C7D479CCD}"/>
              </a:ext>
            </a:extLst>
          </p:cNvPr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077BC2-7E5B-C017-C15A-1FB260B1E356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仿黑神话悟空的</a:t>
            </a:r>
            <a:r>
              <a:rPr lang="en-US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3D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动作游戏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D2FA03-D2D5-00DA-B6F9-E73A86E7341A}"/>
              </a:ext>
            </a:extLst>
          </p:cNvPr>
          <p:cNvSpPr/>
          <p:nvPr userDrawn="1"/>
        </p:nvSpPr>
        <p:spPr>
          <a:xfrm>
            <a:off x="8683772" y="6519075"/>
            <a:ext cx="304806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2025</a:t>
            </a: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秋 程序设计范式 期末项目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5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视点三维重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43FFC02-37A3-3F44-A14F-2E78EB34872F}"/>
              </a:ext>
            </a:extLst>
          </p:cNvPr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B7E63C-3119-2C4D-A87C-713BA4CDA8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64139373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项目简介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项目优势与加分项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项目架构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179E0B-B124-1B46-AF59-6C2715E4DFF6}"/>
              </a:ext>
            </a:extLst>
          </p:cNvPr>
          <p:cNvGrpSpPr/>
          <p:nvPr userDrawn="1"/>
        </p:nvGrpSpPr>
        <p:grpSpPr>
          <a:xfrm>
            <a:off x="-22073" y="2235836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A9424E-59BC-EF44-94AA-84F4BD8EADD2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团队分工</a:t>
              </a:r>
            </a:p>
          </p:txBody>
        </p:sp>
        <p:sp>
          <p:nvSpPr>
            <p:cNvPr id="19" name="等腰三角形 11">
              <a:extLst>
                <a:ext uri="{FF2B5EF4-FFF2-40B4-BE49-F238E27FC236}">
                  <a16:creationId xmlns:a16="http://schemas.microsoft.com/office/drawing/2014/main" id="{BBB0834B-7696-B84C-BFEC-76CB9565E20F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BE8BB9F1-9278-4E44-8417-B41BE5F24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2362" y="151120"/>
            <a:ext cx="1054249" cy="105818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14011A3-C3DD-B24B-B981-239259FB5026}"/>
              </a:ext>
            </a:extLst>
          </p:cNvPr>
          <p:cNvSpPr/>
          <p:nvPr userDrawn="1"/>
        </p:nvSpPr>
        <p:spPr>
          <a:xfrm>
            <a:off x="0" y="646931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97517BC-1782-664A-B3F9-8B60DFEFA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alphaModFix amt="70000"/>
          </a:blip>
          <a:srcRect l="14490" t="16343" r="14599" b="10660"/>
          <a:stretch/>
        </p:blipFill>
        <p:spPr>
          <a:xfrm>
            <a:off x="11604432" y="6383584"/>
            <a:ext cx="512911" cy="527997"/>
          </a:xfrm>
          <a:prstGeom prst="rect">
            <a:avLst/>
          </a:prstGeom>
        </p:spPr>
      </p:pic>
      <p:sp>
        <p:nvSpPr>
          <p:cNvPr id="25" name="等腰三角形 9">
            <a:extLst>
              <a:ext uri="{FF2B5EF4-FFF2-40B4-BE49-F238E27FC236}">
                <a16:creationId xmlns:a16="http://schemas.microsoft.com/office/drawing/2014/main" id="{E37E7650-2C36-C54E-B119-DF6D0AF034DD}"/>
              </a:ext>
            </a:extLst>
          </p:cNvPr>
          <p:cNvSpPr/>
          <p:nvPr userDrawn="1"/>
        </p:nvSpPr>
        <p:spPr>
          <a:xfrm rot="16200000">
            <a:off x="1813599" y="261143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>
            <a:extLst>
              <a:ext uri="{FF2B5EF4-FFF2-40B4-BE49-F238E27FC236}">
                <a16:creationId xmlns:a16="http://schemas.microsoft.com/office/drawing/2014/main" id="{BCAF80CD-54EE-7B47-8CD6-BE46651E1491}"/>
              </a:ext>
            </a:extLst>
          </p:cNvPr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E7B6715-21D0-8846-B5C2-C73A663EB4CF}"/>
              </a:ext>
            </a:extLst>
          </p:cNvPr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>
              <a:extLst>
                <a:ext uri="{FF2B5EF4-FFF2-40B4-BE49-F238E27FC236}">
                  <a16:creationId xmlns:a16="http://schemas.microsoft.com/office/drawing/2014/main" id="{77D7FEB6-6C1F-9242-B006-94849EB00EC6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78D6C95-9578-6D4B-B0CE-9FF078846B0F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>
            <a:extLst>
              <a:ext uri="{FF2B5EF4-FFF2-40B4-BE49-F238E27FC236}">
                <a16:creationId xmlns:a16="http://schemas.microsoft.com/office/drawing/2014/main" id="{72BCFD56-AA0F-2041-9E21-2D4F9EA211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4372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marL="0" lvl="0" algn="l" defTabSz="609585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同济大学软件学院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FB41F5-81BE-52AE-E209-CF97DBCDF543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仿黑神话悟空的</a:t>
            </a:r>
            <a:r>
              <a:rPr lang="en-US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3D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动作游戏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4A669A1-340C-A195-BF8F-49EE8B705750}"/>
              </a:ext>
            </a:extLst>
          </p:cNvPr>
          <p:cNvSpPr/>
          <p:nvPr userDrawn="1"/>
        </p:nvSpPr>
        <p:spPr>
          <a:xfrm>
            <a:off x="8683772" y="6519075"/>
            <a:ext cx="304806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2025</a:t>
            </a: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秋 程序设计范式 期末项目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0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监督深度学习构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43FFC02-37A3-3F44-A14F-2E78EB34872F}"/>
              </a:ext>
            </a:extLst>
          </p:cNvPr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B7E63C-3119-2C4D-A87C-713BA4CDA8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08221208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项目简介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团队分工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项目架构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179E0B-B124-1B46-AF59-6C2715E4DFF6}"/>
              </a:ext>
            </a:extLst>
          </p:cNvPr>
          <p:cNvGrpSpPr/>
          <p:nvPr userDrawn="1"/>
        </p:nvGrpSpPr>
        <p:grpSpPr>
          <a:xfrm>
            <a:off x="-22073" y="3107207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A9424E-59BC-EF44-94AA-84F4BD8EADD2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项目优势与加分项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>
              <a:extLst>
                <a:ext uri="{FF2B5EF4-FFF2-40B4-BE49-F238E27FC236}">
                  <a16:creationId xmlns:a16="http://schemas.microsoft.com/office/drawing/2014/main" id="{BBB0834B-7696-B84C-BFEC-76CB9565E20F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BE8BB9F1-9278-4E44-8417-B41BE5F24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2362" y="151120"/>
            <a:ext cx="1054249" cy="105818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14011A3-C3DD-B24B-B981-239259FB5026}"/>
              </a:ext>
            </a:extLst>
          </p:cNvPr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97517BC-1782-664A-B3F9-8B60DFEFA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alphaModFix amt="70000"/>
          </a:blip>
          <a:srcRect l="14490" t="16343" r="14599" b="10660"/>
          <a:stretch/>
        </p:blipFill>
        <p:spPr>
          <a:xfrm>
            <a:off x="11604432" y="6383584"/>
            <a:ext cx="512911" cy="527997"/>
          </a:xfrm>
          <a:prstGeom prst="rect">
            <a:avLst/>
          </a:prstGeom>
        </p:spPr>
      </p:pic>
      <p:sp>
        <p:nvSpPr>
          <p:cNvPr id="25" name="等腰三角形 9">
            <a:extLst>
              <a:ext uri="{FF2B5EF4-FFF2-40B4-BE49-F238E27FC236}">
                <a16:creationId xmlns:a16="http://schemas.microsoft.com/office/drawing/2014/main" id="{E37E7650-2C36-C54E-B119-DF6D0AF034DD}"/>
              </a:ext>
            </a:extLst>
          </p:cNvPr>
          <p:cNvSpPr/>
          <p:nvPr userDrawn="1"/>
        </p:nvSpPr>
        <p:spPr>
          <a:xfrm rot="16200000">
            <a:off x="1813599" y="3482801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>
            <a:extLst>
              <a:ext uri="{FF2B5EF4-FFF2-40B4-BE49-F238E27FC236}">
                <a16:creationId xmlns:a16="http://schemas.microsoft.com/office/drawing/2014/main" id="{9E18B467-0D15-D845-82F8-E20747EE2946}"/>
              </a:ext>
            </a:extLst>
          </p:cNvPr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FEF23A3-79EA-594D-A632-F9C344760B9D}"/>
              </a:ext>
            </a:extLst>
          </p:cNvPr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>
              <a:extLst>
                <a:ext uri="{FF2B5EF4-FFF2-40B4-BE49-F238E27FC236}">
                  <a16:creationId xmlns:a16="http://schemas.microsoft.com/office/drawing/2014/main" id="{FC57E93D-CB7D-784F-AA8D-0A8A0F1A5CAA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74E6B1C-207B-0149-8607-5C2925B86DB4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>
            <a:extLst>
              <a:ext uri="{FF2B5EF4-FFF2-40B4-BE49-F238E27FC236}">
                <a16:creationId xmlns:a16="http://schemas.microsoft.com/office/drawing/2014/main" id="{615CE6B0-8794-724F-9D97-DF6C3B697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4372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marL="0" lvl="0" algn="l" defTabSz="609585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同济大学软件学院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351EB7-D00A-6A6D-9633-14347E6E0F61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仿黑神话悟空的</a:t>
            </a:r>
            <a:r>
              <a:rPr lang="en-US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3D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动作游戏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3175CA-5C15-AD01-8CCA-06CDCC2A8C32}"/>
              </a:ext>
            </a:extLst>
          </p:cNvPr>
          <p:cNvSpPr/>
          <p:nvPr userDrawn="1"/>
        </p:nvSpPr>
        <p:spPr>
          <a:xfrm>
            <a:off x="8683772" y="6519075"/>
            <a:ext cx="304806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2025</a:t>
            </a: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秋 程序设计范式 期末项目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工作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43FFC02-37A3-3F44-A14F-2E78EB34872F}"/>
              </a:ext>
            </a:extLst>
          </p:cNvPr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B7E63C-3119-2C4D-A87C-713BA4CDA8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48002656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项目简介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团队分工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项目优势与加分项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179E0B-B124-1B46-AF59-6C2715E4DFF6}"/>
              </a:ext>
            </a:extLst>
          </p:cNvPr>
          <p:cNvGrpSpPr/>
          <p:nvPr userDrawn="1"/>
        </p:nvGrpSpPr>
        <p:grpSpPr>
          <a:xfrm>
            <a:off x="-22073" y="4877666"/>
            <a:ext cx="1981044" cy="88480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A9424E-59BC-EF44-94AA-84F4BD8EADD2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</a:p>
          </p:txBody>
        </p:sp>
        <p:sp>
          <p:nvSpPr>
            <p:cNvPr id="19" name="等腰三角形 11">
              <a:extLst>
                <a:ext uri="{FF2B5EF4-FFF2-40B4-BE49-F238E27FC236}">
                  <a16:creationId xmlns:a16="http://schemas.microsoft.com/office/drawing/2014/main" id="{BBB0834B-7696-B84C-BFEC-76CB9565E20F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BE8BB9F1-9278-4E44-8417-B41BE5F24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2362" y="151120"/>
            <a:ext cx="1054249" cy="105818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14011A3-C3DD-B24B-B981-239259FB5026}"/>
              </a:ext>
            </a:extLst>
          </p:cNvPr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97517BC-1782-664A-B3F9-8B60DFEFA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alphaModFix amt="70000"/>
          </a:blip>
          <a:srcRect l="14490" t="16343" r="14599" b="10660"/>
          <a:stretch/>
        </p:blipFill>
        <p:spPr>
          <a:xfrm>
            <a:off x="11604432" y="6383584"/>
            <a:ext cx="512911" cy="527997"/>
          </a:xfrm>
          <a:prstGeom prst="rect">
            <a:avLst/>
          </a:prstGeom>
        </p:spPr>
      </p:pic>
      <p:sp>
        <p:nvSpPr>
          <p:cNvPr id="25" name="等腰三角形 9">
            <a:extLst>
              <a:ext uri="{FF2B5EF4-FFF2-40B4-BE49-F238E27FC236}">
                <a16:creationId xmlns:a16="http://schemas.microsoft.com/office/drawing/2014/main" id="{E37E7650-2C36-C54E-B119-DF6D0AF034DD}"/>
              </a:ext>
            </a:extLst>
          </p:cNvPr>
          <p:cNvSpPr/>
          <p:nvPr userDrawn="1"/>
        </p:nvSpPr>
        <p:spPr>
          <a:xfrm rot="16200000">
            <a:off x="1813599" y="525326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>
            <a:extLst>
              <a:ext uri="{FF2B5EF4-FFF2-40B4-BE49-F238E27FC236}">
                <a16:creationId xmlns:a16="http://schemas.microsoft.com/office/drawing/2014/main" id="{9AE27D47-F0F9-E14D-B480-C3ACB370CA94}"/>
              </a:ext>
            </a:extLst>
          </p:cNvPr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12853C-7F98-A444-8D36-7C7FBC9EF87B}"/>
              </a:ext>
            </a:extLst>
          </p:cNvPr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>
              <a:extLst>
                <a:ext uri="{FF2B5EF4-FFF2-40B4-BE49-F238E27FC236}">
                  <a16:creationId xmlns:a16="http://schemas.microsoft.com/office/drawing/2014/main" id="{C6911E8A-97B0-A640-81E2-BEE243C58958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2F550D4-436E-CE4E-B12C-A63E255ADC41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>
            <a:extLst>
              <a:ext uri="{FF2B5EF4-FFF2-40B4-BE49-F238E27FC236}">
                <a16:creationId xmlns:a16="http://schemas.microsoft.com/office/drawing/2014/main" id="{BA43D6BD-8127-7A4B-82DA-60413BA4B8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4372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marL="0" lvl="0" algn="l" defTabSz="609585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同济大学软件学院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60D603D-CBB0-DC34-BD62-EA61E9DDC0F0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仿黑神话悟空的</a:t>
            </a:r>
            <a:r>
              <a:rPr lang="en-US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3D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动作游戏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911F4F6-AAAE-3019-62A9-8318C794CB5E}"/>
              </a:ext>
            </a:extLst>
          </p:cNvPr>
          <p:cNvSpPr/>
          <p:nvPr userDrawn="1"/>
        </p:nvSpPr>
        <p:spPr>
          <a:xfrm>
            <a:off x="8683772" y="6519075"/>
            <a:ext cx="304806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2025</a:t>
            </a: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秋 程序设计范式 期末项目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00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实验与成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14011A3-C3DD-B24B-B981-239259FB5026}"/>
              </a:ext>
            </a:extLst>
          </p:cNvPr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97517BC-1782-664A-B3F9-8B60DFEFA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25000"/>
            <a:alphaModFix amt="70000"/>
          </a:blip>
          <a:srcRect l="14490" t="16343" r="14599" b="10660"/>
          <a:stretch/>
        </p:blipFill>
        <p:spPr>
          <a:xfrm>
            <a:off x="11604432" y="6383584"/>
            <a:ext cx="512911" cy="527997"/>
          </a:xfrm>
          <a:prstGeom prst="rect">
            <a:avLst/>
          </a:prstGeom>
        </p:spPr>
      </p:pic>
      <p:sp>
        <p:nvSpPr>
          <p:cNvPr id="23" name="五边形 22">
            <a:extLst>
              <a:ext uri="{FF2B5EF4-FFF2-40B4-BE49-F238E27FC236}">
                <a16:creationId xmlns:a16="http://schemas.microsoft.com/office/drawing/2014/main" id="{060A9150-99C1-1B43-8537-1D511385E9F3}"/>
              </a:ext>
            </a:extLst>
          </p:cNvPr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AAA32C7-640D-CA45-9404-090F4A3CF0CB}"/>
              </a:ext>
            </a:extLst>
          </p:cNvPr>
          <p:cNvGrpSpPr/>
          <p:nvPr userDrawn="1"/>
        </p:nvGrpSpPr>
        <p:grpSpPr>
          <a:xfrm>
            <a:off x="372692" y="1066364"/>
            <a:ext cx="7194044" cy="45719"/>
            <a:chOff x="247135" y="747537"/>
            <a:chExt cx="7745928" cy="45719"/>
          </a:xfrm>
        </p:grpSpPr>
        <p:cxnSp>
          <p:nvCxnSpPr>
            <p:cNvPr id="32" name="直接连接符 53">
              <a:extLst>
                <a:ext uri="{FF2B5EF4-FFF2-40B4-BE49-F238E27FC236}">
                  <a16:creationId xmlns:a16="http://schemas.microsoft.com/office/drawing/2014/main" id="{ED7D2048-D466-8644-8134-D708313F5E95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E295C3E-FAF1-8C40-A655-360C2ADD1E31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>
            <a:extLst>
              <a:ext uri="{FF2B5EF4-FFF2-40B4-BE49-F238E27FC236}">
                <a16:creationId xmlns:a16="http://schemas.microsoft.com/office/drawing/2014/main" id="{0E5C0682-7C1A-3E49-B2F4-B3CAA618A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692" y="389802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4372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marL="0" lvl="0" algn="l" defTabSz="609585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同济大学软件学院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369489-FABF-1D3F-D645-F7F491CC3CB6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仿黑神话悟空的</a:t>
            </a:r>
            <a:r>
              <a:rPr lang="en-US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3D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动作游戏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CC35DF-EDE9-3945-1C73-C6CD44B65F93}"/>
              </a:ext>
            </a:extLst>
          </p:cNvPr>
          <p:cNvSpPr/>
          <p:nvPr userDrawn="1"/>
        </p:nvSpPr>
        <p:spPr>
          <a:xfrm>
            <a:off x="8683772" y="6519075"/>
            <a:ext cx="304806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2025</a:t>
            </a: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秋 程序设计范式 期末项目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5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于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010F99-158F-8045-B012-19A81619E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86" y="21712"/>
            <a:ext cx="864499" cy="78932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B3676F-A4E5-4243-BC21-29B189A7FD1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7185" y="214048"/>
            <a:ext cx="1807873" cy="4046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2000" b="1" kern="1200" spc="110" noProof="0" dirty="0" smtClean="0"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110" normalizeH="0" baseline="0" noProof="0" dirty="0">
                <a:ln>
                  <a:noFill/>
                </a:ln>
                <a:solidFill>
                  <a:srgbClr val="005BA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资源和示例</a:t>
            </a:r>
          </a:p>
        </p:txBody>
      </p:sp>
    </p:spTree>
    <p:extLst>
      <p:ext uri="{BB962C8B-B14F-4D97-AF65-F5344CB8AC3E}">
        <p14:creationId xmlns:p14="http://schemas.microsoft.com/office/powerpoint/2010/main" val="31605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52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5" r:id="rId4"/>
    <p:sldLayoutId id="2147483659" r:id="rId5"/>
    <p:sldLayoutId id="2147483656" r:id="rId6"/>
    <p:sldLayoutId id="2147483658" r:id="rId7"/>
    <p:sldLayoutId id="2147483657" r:id="rId8"/>
    <p:sldLayoutId id="2147483660" r:id="rId9"/>
    <p:sldLayoutId id="2147483661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Relationship Id="rId9" Type="http://schemas.openxmlformats.org/officeDocument/2006/relationships/image" Target="../media/image2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B40CB50-82ED-9D47-B265-A43FD755B3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仿黑神话悟空的</a:t>
            </a:r>
            <a:r>
              <a:rPr kumimoji="1" lang="en-US" altLang="zh-CN" dirty="0"/>
              <a:t>3D</a:t>
            </a:r>
            <a:r>
              <a:rPr kumimoji="1" lang="zh-CN" altLang="en-US" dirty="0"/>
              <a:t>动作游戏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36FDC4-CEC4-1B4F-889E-BE578FF199E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4E838D-7233-384F-91DD-D0A9854AA60D}"/>
              </a:ext>
            </a:extLst>
          </p:cNvPr>
          <p:cNvSpPr/>
          <p:nvPr/>
        </p:nvSpPr>
        <p:spPr>
          <a:xfrm>
            <a:off x="2063673" y="6263191"/>
            <a:ext cx="8064649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答辩人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</a:t>
            </a:r>
            <a:r>
              <a:rPr kumimoji="1" lang="zh-CN" altLang="en-US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	学号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	</a:t>
            </a:r>
            <a:endParaRPr kumimoji="1" lang="zh-CN" altLang="en-US" sz="1400" b="0" i="0" kern="1200" spc="140" baseline="0" noProof="0" dirty="0">
              <a:solidFill>
                <a:srgbClr val="4571C4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57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ECC56-05FB-7D63-72F7-02F5885F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F5EDDA-8C83-072C-1EB5-E539807A1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92" y="389802"/>
            <a:ext cx="8292913" cy="583059"/>
          </a:xfrm>
        </p:spPr>
        <p:txBody>
          <a:bodyPr/>
          <a:lstStyle/>
          <a:p>
            <a:r>
              <a:rPr lang="zh-CN" altLang="en-US" dirty="0"/>
              <a:t>场景管理与数据持久化 </a:t>
            </a:r>
            <a:endParaRPr kumimoji="1" lang="zh-CN" altLang="en-US" dirty="0"/>
          </a:p>
        </p:txBody>
      </p:sp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7DF58F8E-4EFE-78BC-2CD6-A917ED9D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85" y="3437268"/>
            <a:ext cx="8450360" cy="29835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421CE76-BA77-DDE5-0E70-2F80574E7385}"/>
              </a:ext>
            </a:extLst>
          </p:cNvPr>
          <p:cNvSpPr txBox="1"/>
          <p:nvPr/>
        </p:nvSpPr>
        <p:spPr>
          <a:xfrm>
            <a:off x="372692" y="1356462"/>
            <a:ext cx="39664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全域持久化机制</a:t>
            </a:r>
            <a:endParaRPr lang="en-US" altLang="zh-CN" sz="2000" b="1" dirty="0">
              <a:solidFill>
                <a:srgbClr val="43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系统支持通过菜单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Menu 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随时序列化玩家属性、背包及世界进度，不受地点限制。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kumimoji="1" lang="en-US" altLang="zh-CN" spc="11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UBlackMythSaveGame</a:t>
            </a: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统一封装关键数据，确保读档或重生后进度精准还原。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BD842F-C1BD-4B2D-AC49-411EC0AAFD18}"/>
              </a:ext>
            </a:extLst>
          </p:cNvPr>
          <p:cNvSpPr txBox="1"/>
          <p:nvPr/>
        </p:nvSpPr>
        <p:spPr>
          <a:xfrm>
            <a:off x="4519148" y="1356461"/>
            <a:ext cx="40192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场景逻辑与枢纽</a:t>
            </a:r>
            <a:endParaRPr lang="en-US" altLang="zh-CN" sz="2000" b="1" dirty="0">
              <a:solidFill>
                <a:srgbClr val="43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土地庙：作为交互枢纽，负责更新重生点及全状态恢复，是游戏循环的逻辑节点。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动态触发：不同场景触发不同逻辑，例如进入战斗状态通知切换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BGM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战时自动开启战斗空气墙。</a:t>
            </a:r>
            <a:endParaRPr kumimoji="1" lang="zh-CN" altLang="en-US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8C7746-5731-DFD4-473E-1A3B01D96E76}"/>
              </a:ext>
            </a:extLst>
          </p:cNvPr>
          <p:cNvSpPr txBox="1"/>
          <p:nvPr/>
        </p:nvSpPr>
        <p:spPr>
          <a:xfrm>
            <a:off x="8538438" y="1356461"/>
            <a:ext cx="36532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全局状态管理</a:t>
            </a:r>
            <a:endParaRPr lang="en-US" altLang="zh-CN" sz="2000" b="1" dirty="0">
              <a:solidFill>
                <a:srgbClr val="43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通过导演系统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SceneStateComponent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维护场景状态机，统一控制不同区域的视觉与音频表现。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65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046C2-E4E6-7B62-69DB-0AEF2BBD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8F547B3-41DE-493F-E2E4-372E5DD7D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项目优势与加分项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39CF61-795A-E4DA-E17B-4B45D291D70D}"/>
              </a:ext>
            </a:extLst>
          </p:cNvPr>
          <p:cNvSpPr txBox="1"/>
          <p:nvPr/>
        </p:nvSpPr>
        <p:spPr>
          <a:xfrm>
            <a:off x="372691" y="1114237"/>
            <a:ext cx="5955441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b="1" spc="110" dirty="0">
                <a:solidFill>
                  <a:srgbClr val="43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规范的版本控制与协作</a:t>
            </a:r>
            <a:endParaRPr kumimoji="1" lang="en-US" altLang="zh-CN" sz="2000" b="1" spc="110" dirty="0">
              <a:solidFill>
                <a:srgbClr val="4372C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本项目采用</a:t>
            </a:r>
            <a:r>
              <a:rPr kumimoji="1" lang="en-US" altLang="zh-CN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进行全流程版本控制，并遵循规范的协作流程。</a:t>
            </a:r>
            <a:endParaRPr kumimoji="1" lang="en-US" altLang="zh-CN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LFS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针对虚幻引擎项目的大资产特性，配置了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gitattributes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LFS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管理二进制大文件，确保协作高效。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严格的分支策略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：仅在关键节点更新的稳定分支。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：开发集成分支，禁止直接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其余的独立分支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：功能开发与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修复均在独立分支进行，完成后合并回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规范的开发流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fetch+git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rebase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（或者是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pull --rebase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）替代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pull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，保持提交历史的线性整洁。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尽可能遵循“一人负责一文件”的原则，最大程度减少二进制资产的合并冲突。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清晰的提交历史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Commit Message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遵循约定式提交规范（如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[feat], [fix], [refactor]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），清晰记录了每个功能的开发历程。</a:t>
            </a:r>
          </a:p>
          <a:p>
            <a:r>
              <a:rPr lang="zh-CN" altLang="en-US" dirty="0"/>
              <a:t> </a:t>
            </a:r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9496A828-45B3-579A-D380-70B91D38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551" y="1162680"/>
            <a:ext cx="4796513" cy="514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7D5BC-86B9-71C9-9E1A-146B602D9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C095EF-31EE-B717-7491-AA2EBE1AE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项目优势与加分项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2E1AD7-1490-9807-175F-DFD0C820E3DD}"/>
              </a:ext>
            </a:extLst>
          </p:cNvPr>
          <p:cNvSpPr txBox="1"/>
          <p:nvPr/>
        </p:nvSpPr>
        <p:spPr>
          <a:xfrm>
            <a:off x="372692" y="1253517"/>
            <a:ext cx="59554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spc="110" dirty="0">
                <a:solidFill>
                  <a:srgbClr val="43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使用了多种</a:t>
            </a:r>
            <a:r>
              <a:rPr kumimoji="1" lang="en-US" altLang="zh-CN" sz="2000" b="1" spc="110" dirty="0">
                <a:solidFill>
                  <a:srgbClr val="43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C++11</a:t>
            </a:r>
            <a:r>
              <a:rPr kumimoji="1" lang="zh-CN" altLang="en-US" sz="2000" b="1" spc="110" dirty="0">
                <a:solidFill>
                  <a:srgbClr val="43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及以上的特性</a:t>
            </a:r>
            <a:endParaRPr kumimoji="1" lang="en-US" altLang="zh-CN" sz="2000" b="1" spc="110" dirty="0">
              <a:solidFill>
                <a:srgbClr val="4372C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kumimoji="1" lang="en-US" altLang="zh-CN" b="1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auto</a:t>
            </a:r>
            <a:r>
              <a:rPr kumimoji="1" lang="zh-CN" altLang="en-US" b="1" spc="110" dirty="0">
                <a:latin typeface="Arial" panose="020B0604020202020204" pitchFamily="34" charset="0"/>
                <a:ea typeface="微软雅黑" panose="020B0503020204020204" pitchFamily="34" charset="-122"/>
              </a:rPr>
              <a:t>类型推导</a:t>
            </a: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：在遍历容器时使用 </a:t>
            </a:r>
            <a:r>
              <a:rPr kumimoji="1" lang="en-US" altLang="zh-CN" spc="110" dirty="0">
                <a:latin typeface="Arial" panose="020B0604020202020204" pitchFamily="34" charset="0"/>
                <a:ea typeface="微软雅黑" panose="020B0503020204020204" pitchFamily="34" charset="-122"/>
              </a:rPr>
              <a:t>`auto` </a:t>
            </a: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简化代码并避免类型错误。</a:t>
            </a:r>
            <a:endParaRPr kumimoji="1" lang="en-US" altLang="zh-CN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/>
              <a:t>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4B2C61-3F35-1B37-D2AD-2F3FE29B8F57}"/>
              </a:ext>
            </a:extLst>
          </p:cNvPr>
          <p:cNvSpPr txBox="1"/>
          <p:nvPr/>
        </p:nvSpPr>
        <p:spPr>
          <a:xfrm>
            <a:off x="372691" y="2879603"/>
            <a:ext cx="5955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pc="11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enum</a:t>
            </a:r>
            <a:r>
              <a:rPr kumimoji="1" lang="en-US" altLang="zh-CN" b="1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 class</a:t>
            </a: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：替代传统</a:t>
            </a:r>
            <a:r>
              <a:rPr kumimoji="1" lang="en-US" altLang="zh-CN" spc="11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enum</a:t>
            </a: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，避免命名空间污染和隐式类型转换，增强类型安全。</a:t>
            </a:r>
            <a:r>
              <a:rPr lang="zh-CN" altLang="en-US" dirty="0"/>
              <a:t>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3718E9-5B05-3232-6FB2-2EC207617A0F}"/>
              </a:ext>
            </a:extLst>
          </p:cNvPr>
          <p:cNvSpPr txBox="1"/>
          <p:nvPr/>
        </p:nvSpPr>
        <p:spPr>
          <a:xfrm>
            <a:off x="372692" y="2205314"/>
            <a:ext cx="6122240" cy="754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WukongCharacter.cpp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遍历冷却表，自动推导迭代器类型</a:t>
            </a:r>
            <a:endParaRPr lang="zh-CN" alt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auto&amp;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Cooldown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CooldownMap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C3C6DB-FE35-D49C-1421-8F0085B26D8C}"/>
              </a:ext>
            </a:extLst>
          </p:cNvPr>
          <p:cNvSpPr txBox="1"/>
          <p:nvPr/>
        </p:nvSpPr>
        <p:spPr>
          <a:xfrm>
            <a:off x="372691" y="3533037"/>
            <a:ext cx="6122240" cy="1830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EnemyBase.h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UENUM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BlueprintType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EEnemyState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uint8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EES_Patrolling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UMETA(</a:t>
            </a:r>
            <a:r>
              <a:rPr lang="en-US" altLang="zh-CN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"Patrolling"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EES_Chasing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UMETA(</a:t>
            </a:r>
            <a:r>
              <a:rPr lang="en-US" altLang="zh-CN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"Chasing"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...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F78FE4-5E26-7D3C-95D7-537698D3B92F}"/>
              </a:ext>
            </a:extLst>
          </p:cNvPr>
          <p:cNvSpPr txBox="1"/>
          <p:nvPr/>
        </p:nvSpPr>
        <p:spPr>
          <a:xfrm>
            <a:off x="6480533" y="2457211"/>
            <a:ext cx="6140408" cy="754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EnemyBase.h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BeginPlay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Tick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CF050B-F9D1-7EEB-0047-5848F7907AE8}"/>
              </a:ext>
            </a:extLst>
          </p:cNvPr>
          <p:cNvSpPr txBox="1"/>
          <p:nvPr/>
        </p:nvSpPr>
        <p:spPr>
          <a:xfrm>
            <a:off x="6411397" y="1490145"/>
            <a:ext cx="586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override</a:t>
            </a:r>
            <a:r>
              <a:rPr kumimoji="1" lang="zh-CN" altLang="en-US" b="1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关键字</a:t>
            </a: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：在派生类重写虚函数时显式使用，确保正确覆盖基类函数，防止签名不匹配导致的潜在 </a:t>
            </a:r>
            <a:r>
              <a:rPr kumimoji="1" lang="en-US" altLang="zh-CN" spc="110" dirty="0">
                <a:latin typeface="Arial" panose="020B0604020202020204" pitchFamily="34" charset="0"/>
                <a:ea typeface="微软雅黑" panose="020B0503020204020204" pitchFamily="34" charset="-122"/>
              </a:rPr>
              <a:t>Bug</a:t>
            </a: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17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ADD-42E2-6D31-9027-FF3001C20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108ACA-6952-E364-B650-5799BA55F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项目优势与加分项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771002-26FB-1599-9117-92CDF27615EC}"/>
              </a:ext>
            </a:extLst>
          </p:cNvPr>
          <p:cNvSpPr txBox="1"/>
          <p:nvPr/>
        </p:nvSpPr>
        <p:spPr>
          <a:xfrm>
            <a:off x="372692" y="1253517"/>
            <a:ext cx="59554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spc="110" dirty="0">
                <a:solidFill>
                  <a:srgbClr val="43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使用了多种</a:t>
            </a:r>
            <a:r>
              <a:rPr kumimoji="1" lang="en-US" altLang="zh-CN" sz="2000" b="1" spc="110" dirty="0">
                <a:solidFill>
                  <a:srgbClr val="43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C++11</a:t>
            </a:r>
            <a:r>
              <a:rPr kumimoji="1" lang="zh-CN" altLang="en-US" sz="2000" b="1" spc="110" dirty="0">
                <a:solidFill>
                  <a:srgbClr val="43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及以上的特性</a:t>
            </a:r>
            <a:endParaRPr kumimoji="1" lang="en-US" altLang="zh-CN" sz="2000" b="1" spc="110" dirty="0">
              <a:solidFill>
                <a:srgbClr val="4372C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/>
              <a:t> 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06F2A7-7CAF-4786-953F-CCFFA95AA723}"/>
              </a:ext>
            </a:extLst>
          </p:cNvPr>
          <p:cNvSpPr txBox="1"/>
          <p:nvPr/>
        </p:nvSpPr>
        <p:spPr>
          <a:xfrm>
            <a:off x="370403" y="1577186"/>
            <a:ext cx="572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lambda</a:t>
            </a:r>
            <a:r>
              <a:rPr kumimoji="1" lang="zh-CN" altLang="en-US" b="1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表达式</a:t>
            </a: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：实现了一个延迟执行的异步回调</a:t>
            </a:r>
            <a:endParaRPr kumimoji="1" lang="en-US" altLang="zh-CN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AB05F7-1067-89B0-A239-73F15C2B4828}"/>
              </a:ext>
            </a:extLst>
          </p:cNvPr>
          <p:cNvSpPr txBox="1"/>
          <p:nvPr/>
        </p:nvSpPr>
        <p:spPr>
          <a:xfrm>
            <a:off x="370404" y="1962411"/>
            <a:ext cx="6155546" cy="4444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EnemyBase.cpp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在死亡蒙太奇播放结束前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0.1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秒，利用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表达式异步暂停动画</a:t>
            </a:r>
            <a:endParaRPr lang="zh-CN" alt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DeathMontage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DeathDuration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DeathMontage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GetPlayLength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FTimerHandle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DeathFreezeTimer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650"/>
              </a:lnSpc>
              <a:buNone/>
            </a:pPr>
            <a:b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使用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表达式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[this]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捕获当前对象指针实现异步逻辑</a:t>
            </a:r>
            <a:endParaRPr lang="zh-CN" alt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zh-CN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GetWorldTimerManager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DeathFreezeTimer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]()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GetMesh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GetMesh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bPauseAnims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GetMesh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()-&gt;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SetComponentTickEnabled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DeathDuration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0.1f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1E3674-FC50-555A-556D-D4683F8E2091}"/>
              </a:ext>
            </a:extLst>
          </p:cNvPr>
          <p:cNvSpPr txBox="1"/>
          <p:nvPr/>
        </p:nvSpPr>
        <p:spPr>
          <a:xfrm>
            <a:off x="6582470" y="1552913"/>
            <a:ext cx="5725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pc="110" dirty="0">
                <a:latin typeface="Arial" panose="020B0604020202020204" pitchFamily="34" charset="0"/>
                <a:ea typeface="微软雅黑" panose="020B0503020204020204" pitchFamily="34" charset="-122"/>
              </a:rPr>
              <a:t>智能指针与对象管理</a:t>
            </a: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：利用 </a:t>
            </a:r>
            <a:r>
              <a:rPr kumimoji="1" lang="en-US" altLang="zh-CN" spc="110" dirty="0">
                <a:latin typeface="Arial" panose="020B0604020202020204" pitchFamily="34" charset="0"/>
                <a:ea typeface="微软雅黑" panose="020B0503020204020204" pitchFamily="34" charset="-122"/>
              </a:rPr>
              <a:t>UE </a:t>
            </a: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的反射系统和垃圾回收机制（</a:t>
            </a:r>
            <a:r>
              <a:rPr kumimoji="1" lang="en-US" altLang="zh-CN" spc="110" dirty="0">
                <a:latin typeface="Arial" panose="020B0604020202020204" pitchFamily="34" charset="0"/>
                <a:ea typeface="微软雅黑" panose="020B0503020204020204" pitchFamily="34" charset="-122"/>
              </a:rPr>
              <a:t>UPROPERTY</a:t>
            </a: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），结合 </a:t>
            </a:r>
            <a:r>
              <a:rPr kumimoji="1" lang="en-US" altLang="zh-CN" spc="110" dirty="0">
                <a:latin typeface="Arial" panose="020B0604020202020204" pitchFamily="34" charset="0"/>
                <a:ea typeface="微软雅黑" panose="020B0503020204020204" pitchFamily="34" charset="-122"/>
              </a:rPr>
              <a:t>C++ </a:t>
            </a: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指针安全检查确保内存安全。</a:t>
            </a:r>
            <a:endParaRPr kumimoji="1" lang="en-US" altLang="zh-CN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CB833F-F56C-0D79-E7EA-2D341A0E47FB}"/>
              </a:ext>
            </a:extLst>
          </p:cNvPr>
          <p:cNvSpPr txBox="1"/>
          <p:nvPr/>
        </p:nvSpPr>
        <p:spPr>
          <a:xfrm>
            <a:off x="6582470" y="2425376"/>
            <a:ext cx="6155546" cy="3574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WukongCharacter.cpp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利用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UPROPERTY()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配合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UE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垃圾回收机制防止野指针</a:t>
            </a:r>
            <a:endParaRPr lang="zh-CN" alt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指针安全检查结合类型投射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(Cast)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，确保交互过程中的对象安全</a:t>
            </a:r>
            <a:endParaRPr lang="zh-CN" alt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NearbyNPC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NearbyNPC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CanBeInteractedWith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使用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Cast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安全地检查并转换对象类型</a:t>
            </a:r>
            <a:endParaRPr lang="zh-CN" alt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zh-CN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NearbyNPC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DialogueComponent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NearbyNPC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DialogueComponent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IsDialoguePlaying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NearbyNPC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DialogueComponent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NextDialogue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NearbyNPC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StartDialogue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068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4041E-36EB-DAA1-725F-B0B887DB1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09FF20-6E0C-6D19-E160-1182F31EB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项目优势与加分项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399E33-80B4-55DB-5F84-C974F60B2E75}"/>
              </a:ext>
            </a:extLst>
          </p:cNvPr>
          <p:cNvSpPr txBox="1"/>
          <p:nvPr/>
        </p:nvSpPr>
        <p:spPr>
          <a:xfrm>
            <a:off x="372692" y="1253517"/>
            <a:ext cx="1163562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spc="110" dirty="0">
                <a:solidFill>
                  <a:srgbClr val="43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架构设计与目录结构清晰</a:t>
            </a:r>
            <a:endParaRPr kumimoji="1" lang="en-US" altLang="zh-CN" sz="2000" b="1" spc="110" dirty="0">
              <a:solidFill>
                <a:srgbClr val="4372C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项目文件结构组织严谨，便于资产管理和代码查找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源码按模块分类，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BlackMyth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Components/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Items/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Combat/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等子目录。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目录：资产按类型和用途分类，如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Blueprints/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Characters/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Maps/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，避免了资产混乱堆放。</a:t>
            </a: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91758847-2B3A-E7DA-7D94-13E78E21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22" y="2575945"/>
            <a:ext cx="4395015" cy="33646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480E0B-7CD6-BF81-7501-B4B391C53FAF}"/>
              </a:ext>
            </a:extLst>
          </p:cNvPr>
          <p:cNvSpPr txBox="1"/>
          <p:nvPr/>
        </p:nvSpPr>
        <p:spPr>
          <a:xfrm>
            <a:off x="468485" y="5940573"/>
            <a:ext cx="3942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i="1" spc="110" dirty="0">
                <a:latin typeface="Arial" panose="020B0604020202020204" pitchFamily="34" charset="0"/>
                <a:ea typeface="微软雅黑" panose="020B0503020204020204" pitchFamily="34" charset="-122"/>
              </a:rPr>
              <a:t>摘自本项目的</a:t>
            </a:r>
            <a:r>
              <a:rPr kumimoji="1" lang="en-US" altLang="zh-CN" sz="2000" i="1" spc="110" dirty="0">
                <a:latin typeface="Arial" panose="020B0604020202020204" pitchFamily="34" charset="0"/>
                <a:ea typeface="微软雅黑" panose="020B0503020204020204" pitchFamily="34" charset="-122"/>
              </a:rPr>
              <a:t>README</a:t>
            </a:r>
            <a:r>
              <a:rPr kumimoji="1" lang="zh-CN" altLang="en-US" sz="2000" i="1" spc="110" dirty="0">
                <a:latin typeface="Arial" panose="020B0604020202020204" pitchFamily="34" charset="0"/>
                <a:ea typeface="微软雅黑" panose="020B0503020204020204" pitchFamily="34" charset="-122"/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126608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DE7E-E1CB-A64E-8C77-4A9F67392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A7F200-FF38-4026-BD81-A5EF42360D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项目优势与加分项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0ECEDC-072C-03B4-8D2D-345828057473}"/>
              </a:ext>
            </a:extLst>
          </p:cNvPr>
          <p:cNvSpPr txBox="1"/>
          <p:nvPr/>
        </p:nvSpPr>
        <p:spPr>
          <a:xfrm>
            <a:off x="372692" y="1253517"/>
            <a:ext cx="116356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spc="110" dirty="0">
                <a:solidFill>
                  <a:srgbClr val="43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界面与体验</a:t>
            </a:r>
            <a:endParaRPr kumimoji="1" lang="en-US" altLang="zh-CN" sz="2000" b="1" spc="110" dirty="0">
              <a:solidFill>
                <a:srgbClr val="4372C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kumimoji="1" lang="zh-CN" altLang="en-US" sz="2000" b="1" spc="110" dirty="0">
              <a:solidFill>
                <a:srgbClr val="4372C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：血条、体力条、金币数量均能实时响应游戏内变化。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优秀的交互提示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：当玩家靠近可交互对象（如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或掉落物）时，自动显示按键提示，提升操作引导性。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平滑的摄像机控制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WukongCharacter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中配置了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SpringArmComponent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CameraComponent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，实现了平滑的跟随视角，并处理了遮挡和距离限制。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片包含 户外, 男人, 骑, 站&#10;&#10;AI 生成的内容可能不正确。">
            <a:extLst>
              <a:ext uri="{FF2B5EF4-FFF2-40B4-BE49-F238E27FC236}">
                <a16:creationId xmlns:a16="http://schemas.microsoft.com/office/drawing/2014/main" id="{7E0A982B-5BB1-2B37-D29E-C0B6F121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97" y="3227293"/>
            <a:ext cx="1631691" cy="2896252"/>
          </a:xfrm>
          <a:prstGeom prst="rect">
            <a:avLst/>
          </a:prstGeom>
        </p:spPr>
      </p:pic>
      <p:pic>
        <p:nvPicPr>
          <p:cNvPr id="9" name="图片 8" descr="图片包含 户外, 男人, 山, 草&#10;&#10;AI 生成的内容可能不正确。">
            <a:extLst>
              <a:ext uri="{FF2B5EF4-FFF2-40B4-BE49-F238E27FC236}">
                <a16:creationId xmlns:a16="http://schemas.microsoft.com/office/drawing/2014/main" id="{DC76118C-17A4-1579-D732-21F82C01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809" y="3227293"/>
            <a:ext cx="3000044" cy="2874015"/>
          </a:xfrm>
          <a:prstGeom prst="rect">
            <a:avLst/>
          </a:prstGeom>
        </p:spPr>
      </p:pic>
      <p:pic>
        <p:nvPicPr>
          <p:cNvPr id="13" name="图片 12" descr="图片包含 户外, 草, 山, 田地&#10;&#10;AI 生成的内容可能不正确。">
            <a:extLst>
              <a:ext uri="{FF2B5EF4-FFF2-40B4-BE49-F238E27FC236}">
                <a16:creationId xmlns:a16="http://schemas.microsoft.com/office/drawing/2014/main" id="{3A079D0F-C006-2629-E175-936DDE309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413" y="3350055"/>
            <a:ext cx="3657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1BB0EE1-E3A1-724C-958D-646722BF03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恳请各位老师批评指正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348D4-7D9F-8B43-BAE8-7072833577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Thanks for Listening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3C8D83-47E7-F044-8A3D-4849796DEF57}"/>
              </a:ext>
            </a:extLst>
          </p:cNvPr>
          <p:cNvSpPr/>
          <p:nvPr/>
        </p:nvSpPr>
        <p:spPr>
          <a:xfrm>
            <a:off x="2063673" y="6263191"/>
            <a:ext cx="8064649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答辩人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</a:t>
            </a:r>
            <a:r>
              <a:rPr kumimoji="1" lang="zh-CN" altLang="en-US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	学号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</a:t>
            </a:r>
            <a:r>
              <a:rPr kumimoji="1" lang="zh-CN" altLang="en-US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	指导老师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</a:t>
            </a:r>
            <a:endParaRPr kumimoji="1" lang="zh-CN" altLang="en-US" sz="1400" b="0" i="0" kern="1200" spc="140" baseline="0" noProof="0" dirty="0">
              <a:solidFill>
                <a:srgbClr val="4571C4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09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D8C25-F86B-7E5A-0A7A-5BCE69197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4D77C2-DD04-1783-C7C8-5EDFE825A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项目简介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AFA06B-43F6-188A-230C-1E5C9ACD4B19}"/>
              </a:ext>
            </a:extLst>
          </p:cNvPr>
          <p:cNvSpPr txBox="1"/>
          <p:nvPr/>
        </p:nvSpPr>
        <p:spPr>
          <a:xfrm>
            <a:off x="423895" y="1386739"/>
            <a:ext cx="59769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Unreal Engine 5.4</a:t>
            </a:r>
          </a:p>
          <a:p>
            <a:pPr algn="l"/>
            <a:r>
              <a:rPr kumimoji="1" lang="zh-CN" altLang="en-US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开发语言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</a:p>
          <a:p>
            <a:pPr algn="l"/>
            <a:r>
              <a:rPr kumimoji="1" lang="zh-CN" altLang="en-US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2000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spc="11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Jetbrains</a:t>
            </a: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Unreal Editor 5.4</a:t>
            </a:r>
          </a:p>
          <a:p>
            <a:pPr algn="l"/>
            <a:r>
              <a:rPr kumimoji="1" lang="zh-CN" altLang="en-US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支持平台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 10/11</a:t>
            </a:r>
          </a:p>
          <a:p>
            <a:pPr algn="l"/>
            <a:endParaRPr kumimoji="1" lang="en-US" altLang="zh-CN" sz="2000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游戏简介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：本项目参考同名游戏</a:t>
            </a: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黑神话</a:t>
            </a: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悟空</a:t>
            </a: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，基于虚幻</a:t>
            </a: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引擎实现了一款第三人称动作冒险游戏。游戏以东方神话为主题，玩家操纵“悟空”角色，在</a:t>
            </a: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场景中进行探索与战斗。项目实现了核心的战斗系统（攻击、闪避、技能）、敌人</a:t>
            </a: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（普通怪物与</a:t>
            </a:r>
            <a:r>
              <a:rPr kumimoji="1" lang="en-US" altLang="zh-CN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kumimoji="1" lang="zh-CN" altLang="en-US" sz="2000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二郎神）、以及完整的游戏循环（存档、商店、场景切换）。</a:t>
            </a:r>
          </a:p>
        </p:txBody>
      </p:sp>
      <p:pic>
        <p:nvPicPr>
          <p:cNvPr id="5" name="图片 4" descr="飞机飞在天空中&#10;&#10;AI 生成的内容可能不正确。">
            <a:extLst>
              <a:ext uri="{FF2B5EF4-FFF2-40B4-BE49-F238E27FC236}">
                <a16:creationId xmlns:a16="http://schemas.microsoft.com/office/drawing/2014/main" id="{FD1C31A8-0C1A-626A-540A-28955485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477" y="1386739"/>
            <a:ext cx="5388669" cy="30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5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ADABE-C42D-8DA7-A145-EC7886E2C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61FE2E-B474-0275-8CD2-2F17C9BD59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技术栈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B132285-6384-3D29-9B8F-6712C40AD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29" y="1571909"/>
            <a:ext cx="1996981" cy="83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++ - Wikipedia">
            <a:extLst>
              <a:ext uri="{FF2B5EF4-FFF2-40B4-BE49-F238E27FC236}">
                <a16:creationId xmlns:a16="http://schemas.microsoft.com/office/drawing/2014/main" id="{88573D6C-5FD6-ACDB-5D09-280B6949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96" y="1373098"/>
            <a:ext cx="1084146" cy="121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43032F36-B9CE-14D4-DBB2-36FAA54D5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4890" y="1582973"/>
            <a:ext cx="1981200" cy="12192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A4455B1-BE8A-745A-5A7C-570CBC57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9" y="1373098"/>
            <a:ext cx="1653889" cy="13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E6823C04-47A4-56C4-9293-E95924187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0563" y="1426219"/>
            <a:ext cx="1149515" cy="11260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F0FCED-40F0-E553-1C69-B1D5E6064B0C}"/>
              </a:ext>
            </a:extLst>
          </p:cNvPr>
          <p:cNvSpPr txBox="1"/>
          <p:nvPr/>
        </p:nvSpPr>
        <p:spPr>
          <a:xfrm>
            <a:off x="1093869" y="3144482"/>
            <a:ext cx="386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kumimoji="1" lang="zh-CN" altLang="en-US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与虚幻</a:t>
            </a:r>
            <a:r>
              <a:rPr kumimoji="1" lang="en-US" altLang="zh-CN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kumimoji="1" lang="zh-CN" altLang="en-US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endParaRPr kumimoji="1" lang="en-US" altLang="zh-CN" sz="2000" b="1" spc="110" dirty="0">
              <a:solidFill>
                <a:srgbClr val="43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用于游戏的开发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F7F1E9-6302-68BE-4FB5-0A38C0380606}"/>
              </a:ext>
            </a:extLst>
          </p:cNvPr>
          <p:cNvSpPr txBox="1"/>
          <p:nvPr/>
        </p:nvSpPr>
        <p:spPr>
          <a:xfrm>
            <a:off x="5521543" y="3075057"/>
            <a:ext cx="386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kumimoji="1" lang="zh-CN" altLang="en-US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1" lang="en-US" altLang="zh-CN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</a:p>
          <a:p>
            <a:pPr algn="l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用于版本控制与团队协作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6C2B70-53CF-AAAB-90A3-D2E2B7942C7C}"/>
              </a:ext>
            </a:extLst>
          </p:cNvPr>
          <p:cNvSpPr txBox="1"/>
          <p:nvPr/>
        </p:nvSpPr>
        <p:spPr>
          <a:xfrm>
            <a:off x="9949217" y="3040165"/>
            <a:ext cx="1921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</a:p>
          <a:p>
            <a:pPr algn="l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用于文档记录</a:t>
            </a:r>
          </a:p>
        </p:txBody>
      </p:sp>
    </p:spTree>
    <p:extLst>
      <p:ext uri="{BB962C8B-B14F-4D97-AF65-F5344CB8AC3E}">
        <p14:creationId xmlns:p14="http://schemas.microsoft.com/office/powerpoint/2010/main" val="53441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748A9-75BE-A52A-8BFA-AD99B2637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5F7CA7-878E-F24B-E604-573418D43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92" y="389802"/>
            <a:ext cx="5819326" cy="583059"/>
          </a:xfrm>
        </p:spPr>
        <p:txBody>
          <a:bodyPr/>
          <a:lstStyle/>
          <a:p>
            <a:r>
              <a:rPr kumimoji="1" lang="zh-CN" altLang="en-US" dirty="0"/>
              <a:t>核心功能概览（部分）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D23E8C-7097-1236-F076-F2984C88128E}"/>
              </a:ext>
            </a:extLst>
          </p:cNvPr>
          <p:cNvSpPr txBox="1"/>
          <p:nvPr/>
        </p:nvSpPr>
        <p:spPr>
          <a:xfrm>
            <a:off x="372692" y="1274711"/>
            <a:ext cx="29934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基础动作：走路、跑步</a:t>
            </a:r>
          </a:p>
          <a:p>
            <a:pPr algn="l"/>
            <a:endParaRPr kumimoji="1" lang="zh-CN" altLang="en-US" sz="2000" b="1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片包含 草, 户外, 田地, 男人&#10;&#10;AI 生成的内容可能不正确。">
            <a:extLst>
              <a:ext uri="{FF2B5EF4-FFF2-40B4-BE49-F238E27FC236}">
                <a16:creationId xmlns:a16="http://schemas.microsoft.com/office/drawing/2014/main" id="{2831B83F-2720-D426-E191-80993E99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92" y="1662271"/>
            <a:ext cx="2611185" cy="16319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748A82-7697-F294-71D7-F3CAA82405AA}"/>
              </a:ext>
            </a:extLst>
          </p:cNvPr>
          <p:cNvSpPr txBox="1"/>
          <p:nvPr/>
        </p:nvSpPr>
        <p:spPr>
          <a:xfrm>
            <a:off x="372691" y="3429000"/>
            <a:ext cx="29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基础战斗</a:t>
            </a:r>
            <a:endParaRPr kumimoji="1" lang="zh-CN" altLang="en-US" sz="2000" b="1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图片包含 户外, 草, 动物, 山&#10;&#10;AI 生成的内容可能不正确。">
            <a:extLst>
              <a:ext uri="{FF2B5EF4-FFF2-40B4-BE49-F238E27FC236}">
                <a16:creationId xmlns:a16="http://schemas.microsoft.com/office/drawing/2014/main" id="{0FF8E4D9-5680-9F5C-148E-DEF96DEE9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1" y="3863491"/>
            <a:ext cx="2523986" cy="15774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B80B317-3575-F8A7-F0F4-378EC584E389}"/>
              </a:ext>
            </a:extLst>
          </p:cNvPr>
          <p:cNvSpPr txBox="1"/>
          <p:nvPr/>
        </p:nvSpPr>
        <p:spPr>
          <a:xfrm>
            <a:off x="3366190" y="1305528"/>
            <a:ext cx="29934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变身术</a:t>
            </a:r>
          </a:p>
          <a:p>
            <a:pPr algn="l"/>
            <a:endParaRPr kumimoji="1" lang="zh-CN" altLang="en-US" sz="2000" b="1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穿滑雪装备的人在沙漠上&#10;&#10;AI 生成的内容可能不正确。">
            <a:extLst>
              <a:ext uri="{FF2B5EF4-FFF2-40B4-BE49-F238E27FC236}">
                <a16:creationId xmlns:a16="http://schemas.microsoft.com/office/drawing/2014/main" id="{12D7E0EA-297F-B528-281C-E0718D1EC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968" y="1716771"/>
            <a:ext cx="2523986" cy="157749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4B73B3E-8A1C-3FF6-BFDF-832AE23DD32E}"/>
              </a:ext>
            </a:extLst>
          </p:cNvPr>
          <p:cNvSpPr txBox="1"/>
          <p:nvPr/>
        </p:nvSpPr>
        <p:spPr>
          <a:xfrm>
            <a:off x="3366191" y="3429000"/>
            <a:ext cx="29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定身术</a:t>
            </a:r>
            <a:endParaRPr kumimoji="1" lang="zh-CN" altLang="en-US" sz="2000" b="1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 descr="一群人走在沙滩上&#10;&#10;AI 生成的内容可能不正确。">
            <a:extLst>
              <a:ext uri="{FF2B5EF4-FFF2-40B4-BE49-F238E27FC236}">
                <a16:creationId xmlns:a16="http://schemas.microsoft.com/office/drawing/2014/main" id="{E42C88AC-5E42-722D-38A2-069FE051D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968" y="3843304"/>
            <a:ext cx="2588581" cy="161786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77671D6-A451-6589-00D8-693B941CADAF}"/>
              </a:ext>
            </a:extLst>
          </p:cNvPr>
          <p:cNvSpPr txBox="1"/>
          <p:nvPr/>
        </p:nvSpPr>
        <p:spPr>
          <a:xfrm>
            <a:off x="6301825" y="3451486"/>
            <a:ext cx="29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土地庙商城</a:t>
            </a:r>
            <a:endParaRPr kumimoji="1" lang="zh-CN" altLang="en-US" sz="2000" b="1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图片包含 草, 户外, 牛, 田地&#10;&#10;AI 生成的内容可能不正确。">
            <a:extLst>
              <a:ext uri="{FF2B5EF4-FFF2-40B4-BE49-F238E27FC236}">
                <a16:creationId xmlns:a16="http://schemas.microsoft.com/office/drawing/2014/main" id="{F4E35F72-05AF-B69B-E2AB-93CCB25AA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825" y="1730265"/>
            <a:ext cx="2523986" cy="157749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EF8F5BE-6C72-AF9F-4C78-3B9034F28774}"/>
              </a:ext>
            </a:extLst>
          </p:cNvPr>
          <p:cNvSpPr txBox="1"/>
          <p:nvPr/>
        </p:nvSpPr>
        <p:spPr>
          <a:xfrm>
            <a:off x="9017845" y="1316631"/>
            <a:ext cx="29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</a:t>
            </a:r>
            <a:endParaRPr kumimoji="1" lang="zh-CN" altLang="en-US" sz="2000" b="1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E5149FC-58B2-38F8-81F3-A5A78884C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268" y="3863491"/>
            <a:ext cx="2490828" cy="155676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4663BAD-5A1D-466B-2100-D8932D85A7CD}"/>
              </a:ext>
            </a:extLst>
          </p:cNvPr>
          <p:cNvSpPr txBox="1"/>
          <p:nvPr/>
        </p:nvSpPr>
        <p:spPr>
          <a:xfrm>
            <a:off x="6192018" y="1315961"/>
            <a:ext cx="29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土地庙传送</a:t>
            </a:r>
            <a:endParaRPr kumimoji="1" lang="zh-CN" altLang="en-US" sz="2000" b="1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 descr="图片包含 草, 户外, 男人, 夜晚&#10;&#10;AI 生成的内容可能不正确。">
            <a:extLst>
              <a:ext uri="{FF2B5EF4-FFF2-40B4-BE49-F238E27FC236}">
                <a16:creationId xmlns:a16="http://schemas.microsoft.com/office/drawing/2014/main" id="{F48E02A4-E2D0-8404-3844-4B1CD1D2D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3682" y="1716770"/>
            <a:ext cx="2523985" cy="157749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3D0E6A2-E6A1-38D0-7ECA-BADAB61C33BC}"/>
              </a:ext>
            </a:extLst>
          </p:cNvPr>
          <p:cNvSpPr txBox="1"/>
          <p:nvPr/>
        </p:nvSpPr>
        <p:spPr>
          <a:xfrm>
            <a:off x="9017845" y="3429000"/>
            <a:ext cx="2993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kumimoji="1" lang="zh-CN" altLang="en-US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战片段</a:t>
            </a:r>
            <a:endParaRPr kumimoji="1" lang="zh-CN" altLang="en-US" sz="2000" b="1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 descr="骑马的人&#10;&#10;AI 生成的内容可能不正确。">
            <a:extLst>
              <a:ext uri="{FF2B5EF4-FFF2-40B4-BE49-F238E27FC236}">
                <a16:creationId xmlns:a16="http://schemas.microsoft.com/office/drawing/2014/main" id="{4E81C8D9-6153-F284-00FE-44E1023FF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3682" y="3851596"/>
            <a:ext cx="2490829" cy="15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42E05-D925-5681-E8F3-FCBCBAEBB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82E3B9-D426-798F-E647-FEC32D9B0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小组分工</a:t>
            </a:r>
          </a:p>
        </p:txBody>
      </p:sp>
      <p:pic>
        <p:nvPicPr>
          <p:cNvPr id="10" name="图片 9" descr="图片包含 文本&#10;&#10;AI 生成的内容可能不正确。">
            <a:extLst>
              <a:ext uri="{FF2B5EF4-FFF2-40B4-BE49-F238E27FC236}">
                <a16:creationId xmlns:a16="http://schemas.microsoft.com/office/drawing/2014/main" id="{14542807-C188-D16E-B415-C800FD2D9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92" y="1225063"/>
            <a:ext cx="4133801" cy="2899429"/>
          </a:xfrm>
          <a:prstGeom prst="rect">
            <a:avLst/>
          </a:prstGeom>
        </p:spPr>
      </p:pic>
      <p:pic>
        <p:nvPicPr>
          <p:cNvPr id="12" name="图片 11" descr="文本, 信件&#10;&#10;AI 生成的内容可能不正确。">
            <a:extLst>
              <a:ext uri="{FF2B5EF4-FFF2-40B4-BE49-F238E27FC236}">
                <a16:creationId xmlns:a16="http://schemas.microsoft.com/office/drawing/2014/main" id="{60CF2152-3021-18AB-77FD-6C666BF6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2" y="4162452"/>
            <a:ext cx="3764289" cy="2061684"/>
          </a:xfrm>
          <a:prstGeom prst="rect">
            <a:avLst/>
          </a:prstGeom>
        </p:spPr>
      </p:pic>
      <p:pic>
        <p:nvPicPr>
          <p:cNvPr id="14" name="图片 13" descr="图片包含 文本&#10;&#10;AI 生成的内容可能不正确。">
            <a:extLst>
              <a:ext uri="{FF2B5EF4-FFF2-40B4-BE49-F238E27FC236}">
                <a16:creationId xmlns:a16="http://schemas.microsoft.com/office/drawing/2014/main" id="{CB686225-985E-8D4C-CB93-0CE35A18B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607" y="1283793"/>
            <a:ext cx="3261040" cy="2538169"/>
          </a:xfrm>
          <a:prstGeom prst="rect">
            <a:avLst/>
          </a:prstGeom>
        </p:spPr>
      </p:pic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B7F7C0BF-AB06-FE85-F05D-A4B8E0370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052" y="4162452"/>
            <a:ext cx="3430080" cy="198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3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15590-1CCA-10BC-499D-3103F80A8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CDB9CBE4-7698-9E5F-4F8D-77533276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21" y="1182939"/>
            <a:ext cx="9526301" cy="5096747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014A17-4142-EFB6-3C81-ECE463BBD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系统架构全景图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916039-9F52-5C87-32CE-DE1A77DA3FFE}"/>
              </a:ext>
            </a:extLst>
          </p:cNvPr>
          <p:cNvSpPr txBox="1"/>
          <p:nvPr/>
        </p:nvSpPr>
        <p:spPr>
          <a:xfrm>
            <a:off x="372691" y="1593830"/>
            <a:ext cx="35909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功能高内聚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核心逻辑高度封装于 </a:t>
            </a:r>
            <a:r>
              <a:rPr lang="en-US" altLang="zh-CN" sz="1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ActorComponent</a:t>
            </a:r>
            <a:r>
              <a:rPr lang="zh-CN" altLang="en-US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如生命、体力、战斗组件），实现了玩家与敌人逻辑的通用性与可扩展性。</a:t>
            </a:r>
            <a:endParaRPr kumimoji="1" lang="zh-CN" altLang="en-US" sz="2000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7D5281-0CAB-CF67-F0BB-16A20E99328E}"/>
              </a:ext>
            </a:extLst>
          </p:cNvPr>
          <p:cNvSpPr txBox="1"/>
          <p:nvPr/>
        </p:nvSpPr>
        <p:spPr>
          <a:xfrm>
            <a:off x="372692" y="4780761"/>
            <a:ext cx="35909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系统低耦合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战斗、属性、背包等功能不依赖于特定角色类，可同时挂载于各类角色及其派生类，且接口实现隔离，实现安全通信</a:t>
            </a:r>
            <a:endParaRPr kumimoji="1" lang="zh-CN" altLang="en-US" sz="2000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803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E3660-1B70-78A1-1110-239A35752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7849A2-B4CE-05DA-CA5C-0680A0AD6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角色系统继承体系</a:t>
            </a:r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11D509DA-9866-5CD6-F9B9-A4905457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91" y="1275734"/>
            <a:ext cx="7287679" cy="5123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951057-7363-B412-4AFF-D8BD19C13F14}"/>
              </a:ext>
            </a:extLst>
          </p:cNvPr>
          <p:cNvSpPr txBox="1"/>
          <p:nvPr/>
        </p:nvSpPr>
        <p:spPr>
          <a:xfrm>
            <a:off x="6806527" y="1255563"/>
            <a:ext cx="492322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b="1" spc="110" dirty="0">
                <a:solidFill>
                  <a:srgbClr val="43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使用多态解决</a:t>
            </a:r>
            <a:endParaRPr kumimoji="1" lang="en-US" altLang="zh-CN" sz="2000" b="1" spc="110" dirty="0">
              <a:solidFill>
                <a:srgbClr val="4372C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2000" b="1" spc="110" dirty="0">
                <a:solidFill>
                  <a:srgbClr val="43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“一套系统驱动多种行为”</a:t>
            </a:r>
            <a:r>
              <a:rPr kumimoji="1" lang="zh-CN" altLang="en-US" sz="24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endParaRPr kumimoji="1" lang="en-US" altLang="zh-CN" sz="24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pc="110" dirty="0">
                <a:latin typeface="Arial" panose="020B0604020202020204" pitchFamily="34" charset="0"/>
                <a:ea typeface="微软雅黑" panose="020B0503020204020204" pitchFamily="34" charset="-122"/>
              </a:rPr>
              <a:t>基类定义虚函数</a:t>
            </a:r>
            <a:r>
              <a:rPr kumimoji="1" lang="en-US" altLang="zh-CN" spc="11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TakeDamage</a:t>
            </a:r>
            <a:r>
              <a:rPr kumimoji="1" lang="en-US" altLang="zh-CN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kumimoji="1" lang="zh-CN" altLang="en-US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，悟空被击中时触发血量损耗，普通小怪被击中时触发韧性计算，</a:t>
            </a:r>
            <a:r>
              <a:rPr kumimoji="1" lang="en-US" altLang="zh-CN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在触发特定血量阈值时进入二阶段。</a:t>
            </a:r>
            <a:endParaRPr kumimoji="1" lang="en-US" altLang="zh-CN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基类定义虚函数</a:t>
            </a:r>
            <a:r>
              <a:rPr kumimoji="1" lang="en-US" altLang="zh-CN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Tick()</a:t>
            </a:r>
            <a:r>
              <a:rPr kumimoji="1" lang="zh-CN" altLang="en-US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，在</a:t>
            </a:r>
            <a:r>
              <a:rPr lang="en-US" altLang="zh-CN" dirty="0" err="1">
                <a:latin typeface="Consolas" panose="020B0609020204030204" pitchFamily="49" charset="0"/>
              </a:rPr>
              <a:t>AWukongCharacter</a:t>
            </a:r>
            <a:r>
              <a:rPr lang="en-US" altLang="zh-CN" dirty="0">
                <a:latin typeface="Consolas" panose="020B0609020204030204" pitchFamily="49" charset="0"/>
              </a:rPr>
              <a:t>::Tick()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中的核心任务是驱动复杂的状态切换和玩家感知，比如更新状态机和感知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；在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AEnemyBase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::Tick()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中则用于维护生存逻辑和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状态同步，比如自动恢复韧性。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物品与交互体系和状态效果体系也采用了类似的设计体系。</a:t>
            </a:r>
          </a:p>
        </p:txBody>
      </p:sp>
    </p:spTree>
    <p:extLst>
      <p:ext uri="{BB962C8B-B14F-4D97-AF65-F5344CB8AC3E}">
        <p14:creationId xmlns:p14="http://schemas.microsoft.com/office/powerpoint/2010/main" val="221008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B3B21-49B5-CCB4-F8BA-F7062CFC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2CC91A-249D-CCE3-B094-1E3D7A06C2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组件化功能设计</a:t>
            </a:r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F300A7D4-A407-F022-D7EE-966DF9761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91" y="1174791"/>
            <a:ext cx="2939737" cy="5241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836C07-2C02-CD58-9ACB-B07365D23173}"/>
              </a:ext>
            </a:extLst>
          </p:cNvPr>
          <p:cNvSpPr txBox="1"/>
          <p:nvPr/>
        </p:nvSpPr>
        <p:spPr>
          <a:xfrm>
            <a:off x="3494097" y="1174791"/>
            <a:ext cx="71940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设计核心：</a:t>
            </a:r>
            <a:r>
              <a:rPr lang="zh-CN" altLang="en-US" sz="2000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逻辑模块化</a:t>
            </a:r>
            <a:endParaRPr lang="en-US" altLang="zh-CN" sz="2000" b="1" dirty="0">
              <a:solidFill>
                <a:srgbClr val="43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为了降低耦合，核心功能被封装为组件 </a:t>
            </a:r>
            <a:r>
              <a:rPr kumimoji="1" lang="en-US" altLang="zh-CN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-US" altLang="zh-CN" spc="11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UActorComponent</a:t>
            </a:r>
            <a:r>
              <a:rPr kumimoji="1" lang="en-US" altLang="zh-CN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，可复用于不同角色，遵循如下逻辑：</a:t>
            </a:r>
            <a:endParaRPr kumimoji="1" lang="en-US" altLang="zh-CN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单一职责原则</a:t>
            </a: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：每个组件专注于解决一个维度的规则。例如 </a:t>
            </a:r>
            <a:r>
              <a:rPr kumimoji="1" lang="en-US" altLang="zh-CN" spc="11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HealthComponent</a:t>
            </a:r>
            <a:r>
              <a:rPr kumimoji="1" lang="en-US" altLang="zh-CN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只负责血量计算、受击广播和死亡判定，不涉及任何攻击逻辑。</a:t>
            </a:r>
            <a:endParaRPr kumimoji="1" lang="en-US" altLang="zh-CN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功能闭环</a:t>
            </a: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pc="11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StaminaComponent</a:t>
            </a:r>
            <a:r>
              <a:rPr kumimoji="1" lang="zh-CN" altLang="en-US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内部自带</a:t>
            </a:r>
            <a:r>
              <a:rPr kumimoji="1" lang="en-US" altLang="zh-CN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Tick</a:t>
            </a:r>
            <a:r>
              <a:rPr kumimoji="1" lang="zh-CN" altLang="en-US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逻辑来处理体力的自动恢复和恢复延迟，角色类只需通过</a:t>
            </a:r>
            <a:r>
              <a:rPr kumimoji="1" lang="en-US" altLang="zh-CN" spc="11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ConsumeStamina</a:t>
            </a:r>
            <a:r>
              <a:rPr kumimoji="1" lang="zh-CN" altLang="en-US" spc="110" dirty="0">
                <a:latin typeface="Consolas" panose="020B0609020204030204" pitchFamily="49" charset="0"/>
                <a:ea typeface="微软雅黑" panose="020B0503020204020204" pitchFamily="34" charset="-122"/>
              </a:rPr>
              <a:t>接口</a:t>
            </a: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发出指令。</a:t>
            </a:r>
            <a:endParaRPr kumimoji="1" lang="en-US" altLang="zh-CN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事件驱动交互</a:t>
            </a: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：组件通过委托广播状态变更（如金币变化信号），</a:t>
            </a:r>
            <a:r>
              <a:rPr kumimoji="1" lang="en-US" altLang="zh-CN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自动响应更新，确保逻辑层与表现层完全分离。</a:t>
            </a:r>
            <a:endParaRPr kumimoji="1" lang="en-US" altLang="zh-CN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7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B9BEB-FF90-9BDD-B072-32EF6F053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B582868-E3BE-FD3A-D437-92D0B23AC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92" y="389802"/>
            <a:ext cx="6330889" cy="583059"/>
          </a:xfrm>
        </p:spPr>
        <p:txBody>
          <a:bodyPr/>
          <a:lstStyle/>
          <a:p>
            <a:r>
              <a:rPr kumimoji="1" lang="zh-CN" altLang="en-US" dirty="0"/>
              <a:t>接口驱动与低耦合交互</a:t>
            </a:r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001D0170-896E-2CE1-B46C-556B5D32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61" y="1241403"/>
            <a:ext cx="6786848" cy="40692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E4CF8D-1357-79CD-7CA3-235FFE6416DC}"/>
              </a:ext>
            </a:extLst>
          </p:cNvPr>
          <p:cNvSpPr txBox="1"/>
          <p:nvPr/>
        </p:nvSpPr>
        <p:spPr>
          <a:xfrm>
            <a:off x="7224365" y="1374628"/>
            <a:ext cx="48384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设计核心：面向接口编程</a:t>
            </a:r>
            <a:endParaRPr lang="en-US" altLang="zh-CN" sz="2000" b="1" dirty="0">
              <a:solidFill>
                <a:srgbClr val="43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通过接口消除类依赖，例如角色类无需包含具体交互客体（如 </a:t>
            </a:r>
            <a:r>
              <a:rPr kumimoji="1" lang="en-US" altLang="zh-CN" spc="11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ATemple</a:t>
            </a:r>
            <a:r>
              <a:rPr kumimoji="1" lang="zh-CN" altLang="en-US" spc="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）的头文件，仅通过接口进行安全调用。</a:t>
            </a:r>
            <a:endParaRPr kumimoji="1" lang="en-US" altLang="zh-CN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2000" b="1" spc="110" dirty="0">
                <a:solidFill>
                  <a:srgbClr val="43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低耦合的交互具备良好的可扩展性</a:t>
            </a:r>
            <a:endParaRPr kumimoji="1" lang="en-US" altLang="zh-CN" sz="2000" b="1" spc="110" dirty="0">
              <a:solidFill>
                <a:srgbClr val="43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例如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IInteractInterface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隔离具体业务逻辑，新功能只需实现接口即可接入交互系统，无需修改主角代码。</a:t>
            </a:r>
            <a:endParaRPr kumimoji="1" lang="en-US" altLang="zh-CN" spc="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81CA72-8EFD-417A-C6BE-10D97D734E08}"/>
              </a:ext>
            </a:extLst>
          </p:cNvPr>
          <p:cNvSpPr txBox="1"/>
          <p:nvPr/>
        </p:nvSpPr>
        <p:spPr>
          <a:xfrm>
            <a:off x="7224365" y="3963417"/>
            <a:ext cx="4005798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核心交互接口定义</a:t>
            </a:r>
            <a:endParaRPr lang="zh-CN" alt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BLACKMYTH_API </a:t>
            </a:r>
            <a:r>
              <a:rPr lang="en-US" altLang="zh-CN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IInteractInterface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GENERATED_BODY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任何实现该接口的类都必须实现这个函数</a:t>
            </a:r>
            <a:endParaRPr lang="zh-CN" alt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zh-CN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OnInteract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AActor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Interactor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202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2000" spc="11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3890</TotalTime>
  <Words>1544</Words>
  <Application>Microsoft Office PowerPoint</Application>
  <PresentationFormat>宽屏</PresentationFormat>
  <Paragraphs>154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 Unicode MS</vt:lpstr>
      <vt:lpstr>等线</vt:lpstr>
      <vt:lpstr>微软雅黑</vt:lpstr>
      <vt:lpstr>微软雅黑</vt:lpstr>
      <vt:lpstr>Microsoft YaHei Light</vt:lpstr>
      <vt:lpstr>Arial</vt:lpstr>
      <vt:lpstr>Calibri</vt:lpstr>
      <vt:lpstr>Consolas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吉 吉</dc:creator>
  <cp:lastModifiedBy>玳宁 温</cp:lastModifiedBy>
  <cp:revision>390</cp:revision>
  <dcterms:created xsi:type="dcterms:W3CDTF">2021-06-05T04:42:39Z</dcterms:created>
  <dcterms:modified xsi:type="dcterms:W3CDTF">2025-12-30T14:39:30Z</dcterms:modified>
</cp:coreProperties>
</file>